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7"/>
  </p:notesMasterIdLst>
  <p:sldIdLst>
    <p:sldId id="277" r:id="rId3"/>
    <p:sldId id="258" r:id="rId4"/>
    <p:sldId id="259" r:id="rId5"/>
    <p:sldId id="294" r:id="rId6"/>
    <p:sldId id="270" r:id="rId7"/>
    <p:sldId id="278" r:id="rId8"/>
    <p:sldId id="262" r:id="rId9"/>
    <p:sldId id="276" r:id="rId10"/>
    <p:sldId id="271" r:id="rId11"/>
    <p:sldId id="279" r:id="rId12"/>
    <p:sldId id="272" r:id="rId13"/>
    <p:sldId id="293" r:id="rId14"/>
    <p:sldId id="281" r:id="rId15"/>
    <p:sldId id="282" r:id="rId16"/>
  </p:sldIdLst>
  <p:sldSz cx="12192000" cy="6858000"/>
  <p:notesSz cx="6858000" cy="994568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Style moyen 4 - Accentuatio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460" autoAdjust="0"/>
    <p:restoredTop sz="94660"/>
  </p:normalViewPr>
  <p:slideViewPr>
    <p:cSldViewPr snapToGrid="0">
      <p:cViewPr varScale="1">
        <p:scale>
          <a:sx n="71" d="100"/>
          <a:sy n="71" d="100"/>
        </p:scale>
        <p:origin x="43" y="1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6CBF17-BFF3-4598-887D-7C1F9DCBB523}" type="datetimeFigureOut">
              <a:rPr lang="fr-BE" smtClean="0"/>
              <a:t>20-10-23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786362"/>
            <a:ext cx="5486400" cy="39161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CF1240-D0FF-4C3F-847D-FC49AC5003A2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19711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9DC35F-2DDB-4742-9B4E-B139DBF5FBEC}" type="slidenum">
              <a:rPr kumimoji="0" lang="fr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fr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6645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F97F9-5944-4E60-9F3A-A79220DF0561}" type="datetimeFigureOut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20-10-23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FF229-CAD6-4683-88BF-889A234C632C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739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F97F9-5944-4E60-9F3A-A79220DF0561}" type="datetimeFigureOut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20-10-23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FF229-CAD6-4683-88BF-889A234C632C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424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F97F9-5944-4E60-9F3A-A79220DF0561}" type="datetimeFigureOut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20-10-23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FF229-CAD6-4683-88BF-889A234C632C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4786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F97F9-5944-4E60-9F3A-A79220DF0561}" type="datetimeFigureOut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20-10-23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FF229-CAD6-4683-88BF-889A234C632C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9630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F97F9-5944-4E60-9F3A-A79220DF0561}" type="datetimeFigureOut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20-10-23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FF229-CAD6-4683-88BF-889A234C632C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4339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F97F9-5944-4E60-9F3A-A79220DF0561}" type="datetimeFigureOut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20-10-23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FF229-CAD6-4683-88BF-889A234C632C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9656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F97F9-5944-4E60-9F3A-A79220DF0561}" type="datetimeFigureOut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20-10-23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FF229-CAD6-4683-88BF-889A234C632C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351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F97F9-5944-4E60-9F3A-A79220DF0561}" type="datetimeFigureOut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20-10-23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FF229-CAD6-4683-88BF-889A234C632C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7248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F97F9-5944-4E60-9F3A-A79220DF0561}" type="datetimeFigureOut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20-10-23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FF229-CAD6-4683-88BF-889A234C632C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546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F97F9-5944-4E60-9F3A-A79220DF0561}" type="datetimeFigureOut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20-10-23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FF229-CAD6-4683-88BF-889A234C632C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5291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F97F9-5944-4E60-9F3A-A79220DF0561}" type="datetimeFigureOut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20-10-23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FF229-CAD6-4683-88BF-889A234C632C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152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F97F9-5944-4E60-9F3A-A79220DF0561}" type="datetimeFigureOut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20-10-23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FF229-CAD6-4683-88BF-889A234C632C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3706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F97F9-5944-4E60-9F3A-A79220DF0561}" type="datetimeFigureOut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20-10-23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FF229-CAD6-4683-88BF-889A234C632C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108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F97F9-5944-4E60-9F3A-A79220DF0561}" type="datetimeFigureOut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20-10-23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FF229-CAD6-4683-88BF-889A234C632C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5238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F97F9-5944-4E60-9F3A-A79220DF0561}" type="datetimeFigureOut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20-10-23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FF229-CAD6-4683-88BF-889A234C632C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88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F97F9-5944-4E60-9F3A-A79220DF0561}" type="datetimeFigureOut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20-10-23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FF229-CAD6-4683-88BF-889A234C632C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578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F97F9-5944-4E60-9F3A-A79220DF0561}" type="datetimeFigureOut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20-10-23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FF229-CAD6-4683-88BF-889A234C632C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665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F97F9-5944-4E60-9F3A-A79220DF0561}" type="datetimeFigureOut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20-10-23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FF229-CAD6-4683-88BF-889A234C632C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307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F97F9-5944-4E60-9F3A-A79220DF0561}" type="datetimeFigureOut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20-10-23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FF229-CAD6-4683-88BF-889A234C632C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250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F97F9-5944-4E60-9F3A-A79220DF0561}" type="datetimeFigureOut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20-10-23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FF229-CAD6-4683-88BF-889A234C632C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671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F97F9-5944-4E60-9F3A-A79220DF0561}" type="datetimeFigureOut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20-10-23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FF229-CAD6-4683-88BF-889A234C632C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09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F97F9-5944-4E60-9F3A-A79220DF0561}" type="datetimeFigureOut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20-10-23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FF229-CAD6-4683-88BF-889A234C632C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77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2F97F9-5944-4E60-9F3A-A79220DF0561}" type="datetimeFigureOut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20-10-23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CFF229-CAD6-4683-88BF-889A234C632C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521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2F97F9-5944-4E60-9F3A-A79220DF0561}" type="datetimeFigureOut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20-10-23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CFF229-CAD6-4683-88BF-889A234C632C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812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52" r="37756" b="41091"/>
          <a:stretch/>
        </p:blipFill>
        <p:spPr>
          <a:xfrm>
            <a:off x="812938" y="1200150"/>
            <a:ext cx="4800167" cy="4314635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5749159" y="2807144"/>
            <a:ext cx="633773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40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PID PHILIPPE GERONDAL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Chairperson</a:t>
            </a:r>
            <a:r>
              <a:rPr kumimoji="0" lang="fr-BE" sz="40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of the </a:t>
            </a:r>
            <a:r>
              <a:rPr kumimoji="0" lang="fr-BE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Refugee</a:t>
            </a:r>
            <a:r>
              <a:rPr kumimoji="0" lang="fr-BE" sz="40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Relief </a:t>
            </a:r>
            <a:r>
              <a:rPr kumimoji="0" lang="fr-BE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Committee</a:t>
            </a:r>
            <a:endParaRPr kumimoji="0" lang="fr-BE" sz="4000" b="1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CFF229-CAD6-4683-88BF-889A234C632C}" type="slidenum">
              <a:rPr kumimoji="0" lang="fr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fr-B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8471338" y="6088192"/>
            <a:ext cx="33345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PID Philippe Gerondal </a:t>
            </a:r>
            <a:r>
              <a:rPr kumimoji="0" lang="fr-BE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Past</a:t>
            </a:r>
            <a:r>
              <a:rPr kumimoji="0" lang="fr-BE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LCIF Trustee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07F2F893-D998-9572-24F3-520F72BFDA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9671" y="469952"/>
            <a:ext cx="1094129" cy="995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4880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/>
          <p:cNvSpPr txBox="1"/>
          <p:nvPr/>
        </p:nvSpPr>
        <p:spPr>
          <a:xfrm>
            <a:off x="9242441" y="6264696"/>
            <a:ext cx="24841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PID Philippe Gerondal </a:t>
            </a:r>
            <a:r>
              <a:rPr kumimoji="0" lang="fr-BE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Past</a:t>
            </a:r>
            <a:r>
              <a:rPr kumimoji="0" lang="fr-BE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LCIF Trustee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90D1F370-7A8F-FB41-A822-5BD6DCB28C87}"/>
              </a:ext>
            </a:extLst>
          </p:cNvPr>
          <p:cNvSpPr txBox="1"/>
          <p:nvPr/>
        </p:nvSpPr>
        <p:spPr>
          <a:xfrm>
            <a:off x="517183" y="1658610"/>
            <a:ext cx="1004351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Victims of natural disasters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60000"/>
                  <a:lumOff val="4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Every year, 9 million people die in natural disasters and 160 million are physically and/or materially affected.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“The United Nations Office for Disaster Risk Reduction estimates that the annual number of victims of natural disasters will increase by 15% each year.”</a:t>
            </a:r>
            <a:endParaRPr kumimoji="0" lang="fr-BE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About Us FR | Nations Unies">
            <a:extLst>
              <a:ext uri="{FF2B5EF4-FFF2-40B4-BE49-F238E27FC236}">
                <a16:creationId xmlns:a16="http://schemas.microsoft.com/office/drawing/2014/main" id="{EB4BB9EB-5F66-F940-BF18-62C50D80AA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5856" y="203946"/>
            <a:ext cx="1426172" cy="1188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71874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206457" y="779413"/>
            <a:ext cx="11557201" cy="509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800" b="1" i="1" dirty="0">
              <a:solidFill>
                <a:schemeClr val="bg1"/>
              </a:solidFill>
            </a:endParaRPr>
          </a:p>
          <a:p>
            <a:pPr algn="ctr"/>
            <a:r>
              <a:rPr lang="en-US" sz="2800" b="1" i="1" dirty="0">
                <a:solidFill>
                  <a:schemeClr val="bg1"/>
                </a:solidFill>
              </a:rPr>
              <a:t>LCIF Programs</a:t>
            </a:r>
          </a:p>
          <a:p>
            <a:pPr algn="ctr"/>
            <a:endParaRPr lang="en-US" sz="1600" b="1" i="1" dirty="0">
              <a:solidFill>
                <a:schemeClr val="bg1"/>
              </a:solidFill>
            </a:endParaRPr>
          </a:p>
          <a:p>
            <a:endParaRPr lang="en-US" sz="700" b="1" i="1" dirty="0">
              <a:solidFill>
                <a:schemeClr val="bg1"/>
              </a:solidFill>
            </a:endParaRPr>
          </a:p>
          <a:p>
            <a:r>
              <a:rPr lang="en-US" sz="3600" b="1" i="1" dirty="0">
                <a:solidFill>
                  <a:schemeClr val="bg1"/>
                </a:solidFill>
              </a:rPr>
              <a:t>Disaster Fund</a:t>
            </a:r>
            <a:endParaRPr lang="en-US" sz="2400" b="1" i="1" dirty="0">
              <a:solidFill>
                <a:schemeClr val="bg1"/>
              </a:solidFill>
            </a:endParaRPr>
          </a:p>
          <a:p>
            <a:endParaRPr lang="en-US" sz="1600" b="1" i="1" dirty="0">
              <a:solidFill>
                <a:schemeClr val="bg1"/>
              </a:solidFill>
            </a:endParaRPr>
          </a:p>
          <a:p>
            <a:r>
              <a:rPr lang="en-US" sz="4000" b="1" i="1" dirty="0">
                <a:solidFill>
                  <a:schemeClr val="bg1"/>
                </a:solidFill>
              </a:rPr>
              <a:t>Grants</a:t>
            </a:r>
          </a:p>
          <a:p>
            <a:endParaRPr lang="en-US" sz="1600" b="1" i="1" dirty="0">
              <a:solidFill>
                <a:schemeClr val="bg1"/>
              </a:solidFill>
            </a:endParaRPr>
          </a:p>
          <a:p>
            <a:r>
              <a:rPr lang="en-US" sz="2400" b="1" i="1" dirty="0">
                <a:solidFill>
                  <a:schemeClr val="bg1"/>
                </a:solidFill>
              </a:rPr>
              <a:t>emergency grants</a:t>
            </a:r>
          </a:p>
          <a:p>
            <a:endParaRPr lang="en-US" sz="1200" b="1" i="1" dirty="0">
              <a:solidFill>
                <a:schemeClr val="bg1"/>
              </a:solidFill>
            </a:endParaRPr>
          </a:p>
          <a:p>
            <a:r>
              <a:rPr lang="en-US" sz="2400" b="1" i="1" dirty="0">
                <a:solidFill>
                  <a:schemeClr val="bg1"/>
                </a:solidFill>
              </a:rPr>
              <a:t>community recovery grants</a:t>
            </a:r>
          </a:p>
          <a:p>
            <a:endParaRPr lang="en-US" sz="1200" b="1" i="1" dirty="0">
              <a:solidFill>
                <a:schemeClr val="bg1"/>
              </a:solidFill>
            </a:endParaRPr>
          </a:p>
          <a:p>
            <a:r>
              <a:rPr lang="en-US" sz="2400" b="1" i="1" dirty="0">
                <a:solidFill>
                  <a:schemeClr val="bg1"/>
                </a:solidFill>
              </a:rPr>
              <a:t>major catastrophe grants</a:t>
            </a:r>
          </a:p>
          <a:p>
            <a:endParaRPr lang="en-US" sz="1400" b="1" i="1" dirty="0">
              <a:solidFill>
                <a:schemeClr val="bg1"/>
              </a:solidFill>
            </a:endParaRPr>
          </a:p>
          <a:p>
            <a:r>
              <a:rPr lang="en-US" sz="2400" b="1" i="1" dirty="0">
                <a:solidFill>
                  <a:schemeClr val="bg1"/>
                </a:solidFill>
              </a:rPr>
              <a:t>disaster preparedness grants</a:t>
            </a:r>
            <a:endParaRPr lang="fr-BE" i="1" dirty="0">
              <a:solidFill>
                <a:schemeClr val="bg1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9348187" y="6158266"/>
            <a:ext cx="28438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200" dirty="0">
                <a:solidFill>
                  <a:schemeClr val="bg1"/>
                </a:solidFill>
              </a:rPr>
              <a:t>PID Philippe Gerondal Past LCIF Trustee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EC21D846-C2FF-03D9-8334-DA2D45AA25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00" r="22923"/>
          <a:stretch/>
        </p:blipFill>
        <p:spPr>
          <a:xfrm>
            <a:off x="4527657" y="215153"/>
            <a:ext cx="2914802" cy="1056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2092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/>
          <p:cNvSpPr txBox="1"/>
          <p:nvPr/>
        </p:nvSpPr>
        <p:spPr>
          <a:xfrm>
            <a:off x="9242441" y="6264696"/>
            <a:ext cx="24841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PID Philippe Gerondal </a:t>
            </a:r>
            <a:r>
              <a:rPr kumimoji="0" lang="fr-BE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Past</a:t>
            </a:r>
            <a:r>
              <a:rPr kumimoji="0" lang="fr-BE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LCIF Trustee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644D97C0-0578-1E49-ABCA-BF4F8197194C}"/>
              </a:ext>
            </a:extLst>
          </p:cNvPr>
          <p:cNvSpPr txBox="1"/>
          <p:nvPr/>
        </p:nvSpPr>
        <p:spPr>
          <a:xfrm>
            <a:off x="311149" y="1775208"/>
            <a:ext cx="115697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Economic refugees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Number in the millions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challenge for Europe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Victims of human trafficking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B7DBAF0A-1268-CC04-FC33-42E60448A9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8935" y="288274"/>
            <a:ext cx="1094129" cy="995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5734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/>
          <p:cNvSpPr txBox="1"/>
          <p:nvPr/>
        </p:nvSpPr>
        <p:spPr>
          <a:xfrm>
            <a:off x="9242441" y="6264696"/>
            <a:ext cx="24841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PID Philippe Gerondal </a:t>
            </a:r>
            <a:r>
              <a:rPr kumimoji="0" lang="fr-BE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Past</a:t>
            </a:r>
            <a:r>
              <a:rPr kumimoji="0" lang="fr-BE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LCIF Trustee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B5B01728-A25A-5E4A-B71B-12BCAF8D29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1417" y="173722"/>
            <a:ext cx="2189165" cy="792000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644D97C0-0578-1E49-ABCA-BF4F8197194C}"/>
              </a:ext>
            </a:extLst>
          </p:cNvPr>
          <p:cNvSpPr txBox="1"/>
          <p:nvPr/>
        </p:nvSpPr>
        <p:spPr>
          <a:xfrm>
            <a:off x="311150" y="965722"/>
            <a:ext cx="11569700" cy="5463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LCIF’s tools for meeting this challenge: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Improve the living conditions of these people in their own environment, so that they </a:t>
            </a:r>
            <a:r>
              <a:rPr lang="en-US" sz="3200" b="1" dirty="0">
                <a:solidFill>
                  <a:schemeClr val="bg1"/>
                </a:solidFill>
                <a:latin typeface="Calibri" panose="020F0502020204030204"/>
              </a:rPr>
              <a:t>d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on’t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feel the need to leave.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Examples of LCIF programs: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Matching grants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7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Districts and Clubs Impact Grants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Hunger relief programs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Health programs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ETC…</a:t>
            </a: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45314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/>
          <p:cNvSpPr txBox="1"/>
          <p:nvPr/>
        </p:nvSpPr>
        <p:spPr>
          <a:xfrm>
            <a:off x="9242441" y="6264696"/>
            <a:ext cx="24841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PID Philippe Gerondal </a:t>
            </a:r>
            <a:r>
              <a:rPr kumimoji="0" lang="fr-BE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Past</a:t>
            </a:r>
            <a:r>
              <a:rPr kumimoji="0" lang="fr-BE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LCIF Trustee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644D97C0-0578-1E49-ABCA-BF4F8197194C}"/>
              </a:ext>
            </a:extLst>
          </p:cNvPr>
          <p:cNvSpPr txBox="1"/>
          <p:nvPr/>
        </p:nvSpPr>
        <p:spPr>
          <a:xfrm>
            <a:off x="882331" y="1054249"/>
            <a:ext cx="109195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“Be the change that you wish to see in the world.”</a:t>
            </a:r>
            <a:endParaRPr kumimoji="0" lang="fr-BE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Image 2" descr="Une image contenant Visage humain, portrait, Front, croquis&#10;&#10;Description générée automatiquement">
            <a:extLst>
              <a:ext uri="{FF2B5EF4-FFF2-40B4-BE49-F238E27FC236}">
                <a16:creationId xmlns:a16="http://schemas.microsoft.com/office/drawing/2014/main" id="{4F677C8D-B669-06AA-2D55-B1D0F37145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458" y="2130810"/>
            <a:ext cx="3281084" cy="42646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4281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/>
          <p:cNvSpPr txBox="1"/>
          <p:nvPr/>
        </p:nvSpPr>
        <p:spPr>
          <a:xfrm>
            <a:off x="9400031" y="6114723"/>
            <a:ext cx="27919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200" dirty="0">
                <a:solidFill>
                  <a:schemeClr val="bg1"/>
                </a:solidFill>
              </a:rPr>
              <a:t>PID Philippe Gerondal Past LCIF Trustee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2393AFEC-68F3-7B26-E620-6A282373315A}"/>
              </a:ext>
            </a:extLst>
          </p:cNvPr>
          <p:cNvSpPr txBox="1"/>
          <p:nvPr/>
        </p:nvSpPr>
        <p:spPr>
          <a:xfrm>
            <a:off x="1" y="1465088"/>
            <a:ext cx="121919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800" b="1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Europa Forum Klagenfurt 2023</a:t>
            </a:r>
          </a:p>
          <a:p>
            <a:pPr algn="ctr"/>
            <a:endParaRPr lang="fr-BE" sz="2800" b="1" i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fr-BE" sz="2800" b="1" i="1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Refugee</a:t>
            </a:r>
            <a:r>
              <a:rPr lang="fr-BE" sz="2800" b="1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Relief </a:t>
            </a:r>
            <a:r>
              <a:rPr lang="fr-BE" sz="2800" b="1" i="1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Committee</a:t>
            </a:r>
            <a:r>
              <a:rPr lang="fr-BE" sz="2800" b="1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Seminar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89D10A18-A94A-4DA8-14BF-D330AC539F67}"/>
              </a:ext>
            </a:extLst>
          </p:cNvPr>
          <p:cNvSpPr txBox="1"/>
          <p:nvPr/>
        </p:nvSpPr>
        <p:spPr>
          <a:xfrm>
            <a:off x="237500" y="2790389"/>
            <a:ext cx="11557201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200" b="1" i="1" dirty="0">
                <a:solidFill>
                  <a:schemeClr val="bg1"/>
                </a:solidFill>
              </a:rPr>
              <a:t>Speakers</a:t>
            </a:r>
          </a:p>
          <a:p>
            <a:pPr algn="ctr"/>
            <a:r>
              <a:rPr lang="fr-BE" sz="2800" b="1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</a:p>
          <a:p>
            <a:endParaRPr lang="fr-BE" sz="1000" b="1" i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BE" sz="2400" b="1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PID Philippe </a:t>
            </a:r>
            <a:r>
              <a:rPr lang="fr-BE" sz="2400" b="1" i="1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Gerondal</a:t>
            </a:r>
            <a:endParaRPr lang="fr-BE" sz="2400" b="1" i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BE" sz="2400" b="1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Julie </a:t>
            </a:r>
            <a:r>
              <a:rPr lang="fr-BE" sz="2400" b="1" i="1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Boonprasarn</a:t>
            </a:r>
            <a:endParaRPr lang="fr-BE" sz="2400" b="1" i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BE" sz="2400" b="1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ID </a:t>
            </a:r>
            <a:r>
              <a:rPr lang="fr-BE" sz="2400" b="1" i="1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Danyal</a:t>
            </a:r>
            <a:r>
              <a:rPr lang="fr-BE" sz="2400" b="1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Kubin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BE" sz="2400" b="1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PDG Bjorn </a:t>
            </a:r>
            <a:r>
              <a:rPr lang="fr-BE" sz="2400" b="1" i="1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Hagerstrand</a:t>
            </a:r>
            <a:endParaRPr lang="fr-BE" sz="2400" b="1" i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BE" sz="2400" b="1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PDG Niels </a:t>
            </a:r>
            <a:r>
              <a:rPr lang="fr-BE" sz="2400" b="1" i="1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Schnecker</a:t>
            </a:r>
            <a:endParaRPr lang="fr-BE" sz="2400" b="1" i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BE" sz="2400" b="1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PDG Katarzyna </a:t>
            </a:r>
            <a:r>
              <a:rPr lang="fr-BE" sz="2400" b="1" i="1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Gebert</a:t>
            </a:r>
            <a:endParaRPr lang="fr-BE" sz="2400" b="1" i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BE" sz="2400" b="1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PDG Valentin </a:t>
            </a:r>
            <a:r>
              <a:rPr lang="fr-BE" sz="2400" b="1" i="1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Kravchenko</a:t>
            </a:r>
            <a:endParaRPr lang="fr-BE" sz="2400" b="1" i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Image 3" descr="Une image contenant symbole, logo, Graphique, Emblème&#10;&#10;Description générée automatiquement">
            <a:extLst>
              <a:ext uri="{FF2B5EF4-FFF2-40B4-BE49-F238E27FC236}">
                <a16:creationId xmlns:a16="http://schemas.microsoft.com/office/drawing/2014/main" id="{87F21758-4A88-521D-5B61-52C4158C1E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3515" y="252585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0056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210867" y="1843950"/>
            <a:ext cx="1155720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>
                <a:solidFill>
                  <a:schemeClr val="bg1"/>
                </a:solidFill>
              </a:rPr>
              <a:t>The 3 main categories of refugees</a:t>
            </a:r>
          </a:p>
          <a:p>
            <a:pPr algn="ctr"/>
            <a:endParaRPr lang="en-US" sz="4000" b="1" i="1" dirty="0">
              <a:solidFill>
                <a:srgbClr val="FFC000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i="1" dirty="0">
                <a:solidFill>
                  <a:schemeClr val="bg1"/>
                </a:solidFill>
              </a:rPr>
              <a:t>Political and war refugees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000" b="1" i="1" dirty="0">
              <a:solidFill>
                <a:schemeClr val="bg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i="1" dirty="0">
                <a:solidFill>
                  <a:schemeClr val="bg1"/>
                </a:solidFill>
              </a:rPr>
              <a:t>Victims of natural disasters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000" b="1" i="1" dirty="0">
              <a:solidFill>
                <a:schemeClr val="bg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i="1" dirty="0">
                <a:solidFill>
                  <a:schemeClr val="bg1"/>
                </a:solidFill>
              </a:rPr>
              <a:t>Economic refugees</a:t>
            </a:r>
            <a:endParaRPr lang="fr-BE" sz="2400" b="1" i="1" dirty="0">
              <a:solidFill>
                <a:schemeClr val="bg1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9348187" y="6158266"/>
            <a:ext cx="28438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200" dirty="0">
                <a:solidFill>
                  <a:schemeClr val="bg1"/>
                </a:solidFill>
              </a:rPr>
              <a:t>PID Philippe Gerondal Past LCIF Trustee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1816588-8349-3724-4513-82852A0FFC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9671" y="469952"/>
            <a:ext cx="1094129" cy="995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5726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193112" y="1228397"/>
            <a:ext cx="1155720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>
                <a:solidFill>
                  <a:schemeClr val="bg1"/>
                </a:solidFill>
              </a:rPr>
              <a:t>Political and war refugees</a:t>
            </a:r>
          </a:p>
          <a:p>
            <a:pPr algn="ctr"/>
            <a:endParaRPr lang="en-US" sz="4000" b="1" i="1" dirty="0">
              <a:solidFill>
                <a:schemeClr val="bg1"/>
              </a:solidFill>
            </a:endParaRPr>
          </a:p>
          <a:p>
            <a:pPr algn="ctr"/>
            <a:endParaRPr lang="en-US" sz="4000" b="1" i="1" dirty="0">
              <a:solidFill>
                <a:schemeClr val="bg1"/>
              </a:solidFill>
            </a:endParaRPr>
          </a:p>
          <a:p>
            <a:pPr algn="ctr"/>
            <a:r>
              <a:rPr lang="en-US" sz="3600" b="1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A human drama, created by humans</a:t>
            </a:r>
          </a:p>
          <a:p>
            <a:pPr algn="ctr"/>
            <a:endParaRPr lang="en-US" sz="4000" b="1" i="1" dirty="0">
              <a:solidFill>
                <a:schemeClr val="bg1"/>
              </a:solidFill>
            </a:endParaRPr>
          </a:p>
          <a:p>
            <a:r>
              <a:rPr lang="en-US" sz="4000" b="1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108.4 MILLION</a:t>
            </a:r>
          </a:p>
          <a:p>
            <a:r>
              <a:rPr lang="en-US" sz="4000" b="1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Forcibly displaced people worldwide</a:t>
            </a:r>
            <a:endParaRPr lang="fr-BE" sz="2400" b="1" i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9348187" y="6158266"/>
            <a:ext cx="28438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200" dirty="0">
                <a:solidFill>
                  <a:schemeClr val="bg1"/>
                </a:solidFill>
              </a:rPr>
              <a:t>PID Philippe Gerondal Past LCIF Trustee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1816588-8349-3724-4513-82852A0FFC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9671" y="469952"/>
            <a:ext cx="1094129" cy="995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6050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388339" y="2209722"/>
            <a:ext cx="1155720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>
                <a:solidFill>
                  <a:schemeClr val="bg1"/>
                </a:solidFill>
              </a:rPr>
              <a:t>A </a:t>
            </a:r>
            <a:r>
              <a:rPr lang="en-US" sz="4400" b="1" i="1" dirty="0">
                <a:solidFill>
                  <a:schemeClr val="bg1"/>
                </a:solidFill>
              </a:rPr>
              <a:t>complementary</a:t>
            </a:r>
            <a:r>
              <a:rPr lang="en-US" sz="4000" b="1" i="1" dirty="0">
                <a:solidFill>
                  <a:schemeClr val="bg1"/>
                </a:solidFill>
              </a:rPr>
              <a:t> drama</a:t>
            </a:r>
          </a:p>
          <a:p>
            <a:pPr algn="ctr"/>
            <a:endParaRPr lang="en-US" sz="4400" b="1" i="1" dirty="0">
              <a:solidFill>
                <a:schemeClr val="bg1"/>
              </a:solidFill>
            </a:endParaRPr>
          </a:p>
          <a:p>
            <a:r>
              <a:rPr lang="en-US" sz="4400" b="1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62.5 MILLION</a:t>
            </a:r>
          </a:p>
          <a:p>
            <a:r>
              <a:rPr lang="en-US" sz="4400" b="1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are internally displaced people</a:t>
            </a:r>
            <a:endParaRPr lang="fr-BE" sz="3600" b="1" i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9348187" y="6188193"/>
            <a:ext cx="28438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200" dirty="0">
                <a:solidFill>
                  <a:schemeClr val="bg1"/>
                </a:solidFill>
              </a:rPr>
              <a:t>PID Philippe Gerondal Past LCIF Trustee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86DEC8F-9B2C-4262-082E-AEDA21F421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3028" y="368758"/>
            <a:ext cx="1094129" cy="995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2370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3715062" y="1801394"/>
            <a:ext cx="110547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chemeClr val="bg1"/>
                </a:solidFill>
                <a:latin typeface="Calibri" panose="020F0502020204030204"/>
              </a:rPr>
              <a:t>Main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countries of origin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9242441" y="6264696"/>
            <a:ext cx="24841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PID Philippe Gerondal </a:t>
            </a:r>
            <a:r>
              <a:rPr kumimoji="0" lang="fr-BE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Past</a:t>
            </a:r>
            <a:r>
              <a:rPr kumimoji="0" lang="fr-BE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LCIF Trustee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B763FD6E-3D2C-8F74-5D8B-57E706631A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9671" y="469952"/>
            <a:ext cx="1094129" cy="995136"/>
          </a:xfrm>
          <a:prstGeom prst="rect">
            <a:avLst/>
          </a:prstGeom>
        </p:spPr>
      </p:pic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7DCA9DDD-5582-EF33-9141-0186E043D9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4648374"/>
              </p:ext>
            </p:extLst>
          </p:nvPr>
        </p:nvGraphicFramePr>
        <p:xfrm>
          <a:off x="2635662" y="3395206"/>
          <a:ext cx="6920675" cy="2110542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3396649">
                  <a:extLst>
                    <a:ext uri="{9D8B030D-6E8A-4147-A177-3AD203B41FA5}">
                      <a16:colId xmlns:a16="http://schemas.microsoft.com/office/drawing/2014/main" val="1376757257"/>
                    </a:ext>
                  </a:extLst>
                </a:gridCol>
                <a:gridCol w="3524026">
                  <a:extLst>
                    <a:ext uri="{9D8B030D-6E8A-4147-A177-3AD203B41FA5}">
                      <a16:colId xmlns:a16="http://schemas.microsoft.com/office/drawing/2014/main" val="4083002329"/>
                    </a:ext>
                  </a:extLst>
                </a:gridCol>
              </a:tblGrid>
              <a:tr h="464622">
                <a:tc>
                  <a:txBody>
                    <a:bodyPr/>
                    <a:lstStyle/>
                    <a:p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Syrian Arab Republic</a:t>
                      </a:r>
                      <a:endParaRPr lang="fr-BE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6.8 million</a:t>
                      </a:r>
                      <a:endParaRPr lang="fr-BE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86553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Ukraine</a:t>
                      </a:r>
                      <a:endParaRPr lang="fr-BE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5.7 million</a:t>
                      </a:r>
                    </a:p>
                    <a:p>
                      <a:endParaRPr lang="fr-BE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75021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Afghanistan</a:t>
                      </a:r>
                      <a:endParaRPr kumimoji="0" lang="fr-BE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BE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5.7 million</a:t>
                      </a:r>
                      <a:endParaRPr lang="fr-BE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92628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85702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/>
          <p:cNvSpPr txBox="1"/>
          <p:nvPr/>
        </p:nvSpPr>
        <p:spPr>
          <a:xfrm>
            <a:off x="9357167" y="6402528"/>
            <a:ext cx="33345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200" dirty="0">
                <a:solidFill>
                  <a:schemeClr val="bg1"/>
                </a:solidFill>
              </a:rPr>
              <a:t>PID Philippe Gerondal Past LCIF Trustee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AE5CFDCA-B954-ACAE-C5BF-575DE302AE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302" y="199988"/>
            <a:ext cx="548226" cy="498624"/>
          </a:xfrm>
          <a:prstGeom prst="rect">
            <a:avLst/>
          </a:prstGeom>
        </p:spPr>
      </p:pic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8353CF00-9E19-E90F-EE8C-FDA2C3CA3D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9747544"/>
              </p:ext>
            </p:extLst>
          </p:nvPr>
        </p:nvGraphicFramePr>
        <p:xfrm>
          <a:off x="2032000" y="3429000"/>
          <a:ext cx="8128000" cy="184912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05256821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7968076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BE" b="1" dirty="0"/>
                        <a:t>Türkiye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b="1" dirty="0"/>
                        <a:t>3.6 million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65424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BE" b="1" dirty="0" err="1"/>
                        <a:t>Islamic</a:t>
                      </a:r>
                      <a:r>
                        <a:rPr lang="fr-BE" b="1" dirty="0"/>
                        <a:t> Republic of Iran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b="1" dirty="0"/>
                        <a:t>3.4 million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53338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BE" b="1"/>
                        <a:t>Colombia</a:t>
                      </a:r>
                      <a:endParaRPr lang="fr-B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b="1" dirty="0"/>
                        <a:t>2.5 million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73633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BE" b="1" dirty="0"/>
                        <a:t>Germany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b="1" dirty="0"/>
                        <a:t>2.1 million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7036631"/>
                  </a:ext>
                </a:extLst>
              </a:tr>
              <a:tr h="152247">
                <a:tc>
                  <a:txBody>
                    <a:bodyPr/>
                    <a:lstStyle/>
                    <a:p>
                      <a:r>
                        <a:rPr lang="fr-BE" b="1" dirty="0"/>
                        <a:t>Pakistan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b="1" dirty="0"/>
                        <a:t>1.7 million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4959910"/>
                  </a:ext>
                </a:extLst>
              </a:tr>
            </a:tbl>
          </a:graphicData>
        </a:graphic>
      </p:graphicFrame>
      <p:sp>
        <p:nvSpPr>
          <p:cNvPr id="8" name="ZoneTexte 7">
            <a:extLst>
              <a:ext uri="{FF2B5EF4-FFF2-40B4-BE49-F238E27FC236}">
                <a16:creationId xmlns:a16="http://schemas.microsoft.com/office/drawing/2014/main" id="{A03D52B9-F8EB-E3B9-5EE3-DD729BEEFF8A}"/>
              </a:ext>
            </a:extLst>
          </p:cNvPr>
          <p:cNvSpPr txBox="1"/>
          <p:nvPr/>
        </p:nvSpPr>
        <p:spPr>
          <a:xfrm>
            <a:off x="4107091" y="1719817"/>
            <a:ext cx="710532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BE" sz="3200" b="1" dirty="0">
                <a:solidFill>
                  <a:schemeClr val="bg1"/>
                </a:solidFill>
              </a:rPr>
              <a:t>Major host countries</a:t>
            </a:r>
          </a:p>
        </p:txBody>
      </p:sp>
    </p:spTree>
    <p:extLst>
      <p:ext uri="{BB962C8B-B14F-4D97-AF65-F5344CB8AC3E}">
        <p14:creationId xmlns:p14="http://schemas.microsoft.com/office/powerpoint/2010/main" val="34682301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/>
          <p:cNvSpPr txBox="1"/>
          <p:nvPr/>
        </p:nvSpPr>
        <p:spPr>
          <a:xfrm>
            <a:off x="9357167" y="6402528"/>
            <a:ext cx="33345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200" dirty="0">
                <a:solidFill>
                  <a:schemeClr val="bg1"/>
                </a:solidFill>
              </a:rPr>
              <a:t>PID Philippe Gerondal Past LCIF Trustee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825CC342-5287-5E48-3E14-9E3A8C471EFF}"/>
              </a:ext>
            </a:extLst>
          </p:cNvPr>
          <p:cNvSpPr txBox="1"/>
          <p:nvPr/>
        </p:nvSpPr>
        <p:spPr>
          <a:xfrm>
            <a:off x="513456" y="1356105"/>
            <a:ext cx="11165087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76%</a:t>
            </a:r>
          </a:p>
          <a:p>
            <a:r>
              <a:rPr lang="en-US" sz="3200" b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hosted in low- and middle-income countries</a:t>
            </a:r>
          </a:p>
          <a:p>
            <a:endParaRPr lang="en-US" sz="3200" b="1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3200" b="1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Low- and middle-income countries host 76 per cent of the</a:t>
            </a:r>
          </a:p>
          <a:p>
            <a:r>
              <a:rPr lang="en-US" sz="3200" b="1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world’s refugees and other people in need of international</a:t>
            </a:r>
          </a:p>
          <a:p>
            <a:r>
              <a:rPr lang="en-US" sz="3200" b="1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protection.</a:t>
            </a:r>
          </a:p>
          <a:p>
            <a:endParaRPr lang="en-US" sz="3200" b="1" dirty="0">
              <a:solidFill>
                <a:schemeClr val="accent4">
                  <a:lumMod val="60000"/>
                  <a:lumOff val="40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 Least Developed Countries provide asylum to 20 per cent of</a:t>
            </a:r>
          </a:p>
          <a:p>
            <a:r>
              <a:rPr lang="en-US" sz="3200" b="1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 total.</a:t>
            </a:r>
            <a:endParaRPr lang="fr-BE" sz="32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11D5511D-3358-D339-7763-FA6A2149D6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358" y="331304"/>
            <a:ext cx="1094129" cy="995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3034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317398" y="1277899"/>
            <a:ext cx="11557201" cy="4847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LCIF help programs</a:t>
            </a:r>
          </a:p>
          <a:p>
            <a:endParaRPr lang="en-US" sz="900" b="1" i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r>
              <a:rPr lang="en-US" sz="2400" b="1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Establishment of the Refugees and Displaced</a:t>
            </a:r>
          </a:p>
          <a:p>
            <a:r>
              <a:rPr lang="en-US" sz="2400" b="1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Persons fund </a:t>
            </a:r>
          </a:p>
          <a:p>
            <a:endParaRPr lang="en-US" sz="1000" b="1" i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endParaRPr lang="en-US" sz="1000" b="1" i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r>
              <a:rPr lang="en-US" sz="2400" b="1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Refugee Assistance Grants</a:t>
            </a:r>
          </a:p>
          <a:p>
            <a:endParaRPr lang="en-US" sz="2400" b="1" i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algn="ctr"/>
            <a:endParaRPr lang="en-US" sz="700" b="1" i="1" dirty="0">
              <a:solidFill>
                <a:schemeClr val="bg1"/>
              </a:solidFill>
            </a:endParaRPr>
          </a:p>
          <a:p>
            <a:r>
              <a:rPr lang="en-US" sz="2400" b="1" i="1" dirty="0">
                <a:solidFill>
                  <a:schemeClr val="bg1"/>
                </a:solidFill>
              </a:rPr>
              <a:t>• </a:t>
            </a:r>
            <a:r>
              <a:rPr lang="en-US" sz="2800" b="1" i="1" dirty="0">
                <a:solidFill>
                  <a:schemeClr val="bg1"/>
                </a:solidFill>
              </a:rPr>
              <a:t>Revised to include more ways to help:</a:t>
            </a:r>
          </a:p>
          <a:p>
            <a:endParaRPr lang="en-US" sz="500" b="1" i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Immediate needs,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Transitional needs,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Integration needs,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Possibly in the future: Reconstruction</a:t>
            </a:r>
          </a:p>
          <a:p>
            <a:endParaRPr lang="fr-BE" sz="24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9348187" y="6158266"/>
            <a:ext cx="28438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200" dirty="0">
                <a:solidFill>
                  <a:schemeClr val="bg1"/>
                </a:solidFill>
              </a:rPr>
              <a:t>PID Philippe Gerondal Past LCIF Trustee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EC21D846-C2FF-03D9-8334-DA2D45AA25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00" r="22923"/>
          <a:stretch/>
        </p:blipFill>
        <p:spPr>
          <a:xfrm>
            <a:off x="4638598" y="221811"/>
            <a:ext cx="2914802" cy="1056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476158"/>
      </p:ext>
    </p:extLst>
  </p:cSld>
  <p:clrMapOvr>
    <a:masterClrMapping/>
  </p:clrMapOvr>
</p:sld>
</file>

<file path=ppt/theme/theme1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427</Words>
  <Application>Microsoft Office PowerPoint</Application>
  <PresentationFormat>Widescreen</PresentationFormat>
  <Paragraphs>137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Wingdings</vt:lpstr>
      <vt:lpstr>1_Thème Office</vt:lpstr>
      <vt:lpstr>Thème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</dc:creator>
  <cp:lastModifiedBy>Boonprasarn, Julie</cp:lastModifiedBy>
  <cp:revision>40</cp:revision>
  <cp:lastPrinted>2022-10-23T14:08:24Z</cp:lastPrinted>
  <dcterms:created xsi:type="dcterms:W3CDTF">2020-05-22T07:10:39Z</dcterms:created>
  <dcterms:modified xsi:type="dcterms:W3CDTF">2023-10-20T19:11:17Z</dcterms:modified>
</cp:coreProperties>
</file>